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7" r:id="rId4"/>
    <p:sldId id="276" r:id="rId5"/>
    <p:sldId id="258" r:id="rId6"/>
    <p:sldId id="277" r:id="rId7"/>
    <p:sldId id="259" r:id="rId8"/>
    <p:sldId id="278" r:id="rId9"/>
    <p:sldId id="260" r:id="rId10"/>
    <p:sldId id="279" r:id="rId11"/>
    <p:sldId id="261" r:id="rId12"/>
    <p:sldId id="280" r:id="rId13"/>
    <p:sldId id="265" r:id="rId14"/>
    <p:sldId id="281" r:id="rId15"/>
    <p:sldId id="262" r:id="rId16"/>
    <p:sldId id="282" r:id="rId17"/>
    <p:sldId id="263" r:id="rId18"/>
    <p:sldId id="264" r:id="rId19"/>
    <p:sldId id="266" r:id="rId20"/>
    <p:sldId id="267" r:id="rId21"/>
    <p:sldId id="268" r:id="rId22"/>
    <p:sldId id="269" r:id="rId23"/>
    <p:sldId id="270" r:id="rId24"/>
    <p:sldId id="271" r:id="rId25"/>
    <p:sldId id="283" r:id="rId26"/>
    <p:sldId id="272" r:id="rId27"/>
    <p:sldId id="284" r:id="rId28"/>
    <p:sldId id="273" r:id="rId29"/>
    <p:sldId id="285" r:id="rId30"/>
    <p:sldId id="274" r:id="rId3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ko-KR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957F-E9E2-4A8C-8859-834A74614ABF}" type="datetimeFigureOut">
              <a:rPr lang="ko-KR" altLang="en-US" smtClean="0"/>
              <a:pPr/>
              <a:t>2013-03-19</a:t>
            </a:fld>
            <a:endParaRPr lang="ko-KR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B8A3-7AF3-4EA4-BEB6-3AA9171AE2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957F-E9E2-4A8C-8859-834A74614ABF}" type="datetimeFigureOut">
              <a:rPr lang="ko-KR" altLang="en-US" smtClean="0"/>
              <a:pPr/>
              <a:t>2013-03-19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B8A3-7AF3-4EA4-BEB6-3AA9171AE2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957F-E9E2-4A8C-8859-834A74614ABF}" type="datetimeFigureOut">
              <a:rPr lang="ko-KR" altLang="en-US" smtClean="0"/>
              <a:pPr/>
              <a:t>2013-03-19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B8A3-7AF3-4EA4-BEB6-3AA9171AE2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957F-E9E2-4A8C-8859-834A74614ABF}" type="datetimeFigureOut">
              <a:rPr lang="ko-KR" altLang="en-US" smtClean="0"/>
              <a:pPr/>
              <a:t>2013-03-19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B8A3-7AF3-4EA4-BEB6-3AA9171AE2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957F-E9E2-4A8C-8859-834A74614ABF}" type="datetimeFigureOut">
              <a:rPr lang="ko-KR" altLang="en-US" smtClean="0"/>
              <a:pPr/>
              <a:t>2013-03-19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B8A3-7AF3-4EA4-BEB6-3AA9171AE2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957F-E9E2-4A8C-8859-834A74614ABF}" type="datetimeFigureOut">
              <a:rPr lang="ko-KR" altLang="en-US" smtClean="0"/>
              <a:pPr/>
              <a:t>2013-03-19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B8A3-7AF3-4EA4-BEB6-3AA9171AE2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957F-E9E2-4A8C-8859-834A74614ABF}" type="datetimeFigureOut">
              <a:rPr lang="ko-KR" altLang="en-US" smtClean="0"/>
              <a:pPr/>
              <a:t>2013-03-19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B8A3-7AF3-4EA4-BEB6-3AA9171AE2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957F-E9E2-4A8C-8859-834A74614ABF}" type="datetimeFigureOut">
              <a:rPr lang="ko-KR" altLang="en-US" smtClean="0"/>
              <a:pPr/>
              <a:t>2013-03-19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B8A3-7AF3-4EA4-BEB6-3AA9171AE2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957F-E9E2-4A8C-8859-834A74614ABF}" type="datetimeFigureOut">
              <a:rPr lang="ko-KR" altLang="en-US" smtClean="0"/>
              <a:pPr/>
              <a:t>2013-03-19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B8A3-7AF3-4EA4-BEB6-3AA9171AE2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957F-E9E2-4A8C-8859-834A74614ABF}" type="datetimeFigureOut">
              <a:rPr lang="ko-KR" altLang="en-US" smtClean="0"/>
              <a:pPr/>
              <a:t>2013-03-19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B8A3-7AF3-4EA4-BEB6-3AA9171AE2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957F-E9E2-4A8C-8859-834A74614ABF}" type="datetimeFigureOut">
              <a:rPr lang="ko-KR" altLang="en-US" smtClean="0"/>
              <a:pPr/>
              <a:t>2013-03-19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123B8A3-7AF3-4EA4-BEB6-3AA9171AE2F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ko-KR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  <a:p>
            <a:pPr lvl="1" eaLnBrk="1" latinLnBrk="0" hangingPunct="1"/>
            <a:r>
              <a:rPr kumimoji="0" lang="en-US" altLang="ko-KR" smtClean="0"/>
              <a:t>Second level</a:t>
            </a:r>
          </a:p>
          <a:p>
            <a:pPr lvl="2" eaLnBrk="1" latinLnBrk="0" hangingPunct="1"/>
            <a:r>
              <a:rPr kumimoji="0" lang="en-US" altLang="ko-KR" smtClean="0"/>
              <a:t>Third level</a:t>
            </a:r>
          </a:p>
          <a:p>
            <a:pPr lvl="3" eaLnBrk="1" latinLnBrk="0" hangingPunct="1"/>
            <a:r>
              <a:rPr kumimoji="0" lang="en-US" altLang="ko-KR" smtClean="0"/>
              <a:t>Fourth level</a:t>
            </a:r>
          </a:p>
          <a:p>
            <a:pPr lvl="4" eaLnBrk="1" latinLnBrk="0" hangingPunct="1"/>
            <a:r>
              <a:rPr kumimoji="0" lang="en-US" altLang="ko-KR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58957F-E9E2-4A8C-8859-834A74614ABF}" type="datetimeFigureOut">
              <a:rPr lang="ko-KR" altLang="en-US" smtClean="0"/>
              <a:pPr/>
              <a:t>2013-03-19</a:t>
            </a:fld>
            <a:endParaRPr lang="ko-KR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23B8A3-7AF3-4EA4-BEB6-3AA9171AE2F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1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1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1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1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8.jpeg"/><Relationship Id="rId7" Type="http://schemas.openxmlformats.org/officeDocument/2006/relationships/image" Target="../media/image1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23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ko-KR" dirty="0" smtClean="0"/>
              <a:t>The Ectothermic Vertebrates: Chapter 17A and B</a:t>
            </a:r>
            <a:endParaRPr lang="ko-K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Page: 500 - 519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Subphylums Under Chordata</a:t>
            </a:r>
            <a:endParaRPr lang="en-US" dirty="0"/>
          </a:p>
        </p:txBody>
      </p:sp>
      <p:pic>
        <p:nvPicPr>
          <p:cNvPr id="4" name="Content Placeholder 3" descr="ectothermic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3356992"/>
            <a:ext cx="3268448" cy="2880320"/>
          </a:xfrm>
        </p:spPr>
      </p:pic>
      <p:pic>
        <p:nvPicPr>
          <p:cNvPr id="5" name="Picture 4" descr="endothermic animal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5318" y="2060848"/>
            <a:ext cx="2356462" cy="3168352"/>
          </a:xfrm>
          <a:prstGeom prst="rect">
            <a:avLst/>
          </a:prstGeom>
        </p:spPr>
      </p:pic>
      <p:pic>
        <p:nvPicPr>
          <p:cNvPr id="6" name="Picture 5" descr="lancele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5976" y="4588657"/>
            <a:ext cx="1872208" cy="2269343"/>
          </a:xfrm>
          <a:prstGeom prst="rect">
            <a:avLst/>
          </a:prstGeom>
        </p:spPr>
      </p:pic>
      <p:pic>
        <p:nvPicPr>
          <p:cNvPr id="7" name="Picture 6" descr="sea squirt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07904" y="2132856"/>
            <a:ext cx="2154839" cy="259228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Subphylums Under Chordata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Three subphylums are under Phylum Chordata:</a:t>
            </a:r>
          </a:p>
          <a:p>
            <a:pPr lvl="1"/>
            <a:r>
              <a:rPr lang="en-US" altLang="ko-KR" dirty="0" smtClean="0"/>
              <a:t>Subphylum Cephalochordata – have notochords throughout their entire lives; called amphioxus – “lancelet” (baby eels that live ½ in the sand and ½ in the water)</a:t>
            </a:r>
          </a:p>
          <a:p>
            <a:pPr lvl="1"/>
            <a:r>
              <a:rPr lang="en-US" altLang="ko-KR" dirty="0" smtClean="0"/>
              <a:t>Subphylum Urochordata – have notochords that turn into vertebra; are called tunicates – “sea squirts” (like sponges but with sexual reproduction)</a:t>
            </a:r>
          </a:p>
          <a:p>
            <a:pPr lvl="1"/>
            <a:r>
              <a:rPr lang="en-US" altLang="ko-KR" dirty="0" smtClean="0"/>
              <a:t>Subphylum Vertebra – have vertebral columns, like people, cats, dogs, fish, birds, snakes, and alligators</a:t>
            </a:r>
          </a:p>
          <a:p>
            <a:pPr lvl="2"/>
            <a:r>
              <a:rPr lang="en-US" altLang="ko-KR" dirty="0" smtClean="0"/>
              <a:t>This is the most important Subphylum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Classification</a:t>
            </a:r>
            <a:endParaRPr lang="en-US" dirty="0"/>
          </a:p>
        </p:txBody>
      </p:sp>
      <p:pic>
        <p:nvPicPr>
          <p:cNvPr id="4" name="Content Placeholder 3" descr="bir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2060848"/>
            <a:ext cx="2075906" cy="1440160"/>
          </a:xfrm>
        </p:spPr>
      </p:pic>
      <p:pic>
        <p:nvPicPr>
          <p:cNvPr id="5" name="Picture 4" descr="endothermic animal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1700808"/>
            <a:ext cx="1820902" cy="2448272"/>
          </a:xfrm>
          <a:prstGeom prst="rect">
            <a:avLst/>
          </a:prstGeom>
        </p:spPr>
      </p:pic>
      <p:pic>
        <p:nvPicPr>
          <p:cNvPr id="6" name="Picture 5" descr="eel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2060848"/>
            <a:ext cx="1800200" cy="1496416"/>
          </a:xfrm>
          <a:prstGeom prst="rect">
            <a:avLst/>
          </a:prstGeom>
        </p:spPr>
      </p:pic>
      <p:pic>
        <p:nvPicPr>
          <p:cNvPr id="7" name="Picture 6" descr="fish 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31640" y="3933055"/>
            <a:ext cx="2232248" cy="1757895"/>
          </a:xfrm>
          <a:prstGeom prst="rect">
            <a:avLst/>
          </a:prstGeom>
        </p:spPr>
      </p:pic>
      <p:pic>
        <p:nvPicPr>
          <p:cNvPr id="8" name="Picture 7" descr="shark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79912" y="4293096"/>
            <a:ext cx="2232248" cy="1618380"/>
          </a:xfrm>
          <a:prstGeom prst="rect">
            <a:avLst/>
          </a:prstGeom>
        </p:spPr>
      </p:pic>
      <p:pic>
        <p:nvPicPr>
          <p:cNvPr id="9" name="Picture 8" descr="ectothermic 3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4465098"/>
            <a:ext cx="2088232" cy="1761946"/>
          </a:xfrm>
          <a:prstGeom prst="rect">
            <a:avLst/>
          </a:prstGeom>
        </p:spPr>
      </p:pic>
      <p:pic>
        <p:nvPicPr>
          <p:cNvPr id="10" name="Picture 9" descr="frogs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655840" y="2564904"/>
            <a:ext cx="2016224" cy="151216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Classification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Class: 7 classes under vertebrates </a:t>
            </a:r>
          </a:p>
          <a:p>
            <a:pPr marL="1869948" lvl="5" indent="-342900">
              <a:buFont typeface="+mj-lt"/>
              <a:buAutoNum type="arabicPeriod"/>
            </a:pPr>
            <a:r>
              <a:rPr lang="en-US" altLang="ko-KR" dirty="0" smtClean="0"/>
              <a:t>Agnatha (eels) – jawless fish, no bones or paired fins, ectothermic</a:t>
            </a:r>
          </a:p>
          <a:p>
            <a:pPr marL="1869948" lvl="5" indent="-342900">
              <a:buFont typeface="+mj-lt"/>
              <a:buAutoNum type="arabicPeriod"/>
            </a:pPr>
            <a:r>
              <a:rPr lang="en-US" altLang="ko-KR" dirty="0" smtClean="0"/>
              <a:t>Chondrichthyes (sharks and rays) – cartilaginous (flexible) skeleton, paired fins, ectothermic</a:t>
            </a:r>
          </a:p>
          <a:p>
            <a:pPr marL="1869948" lvl="5" indent="-342900">
              <a:buFont typeface="+mj-lt"/>
              <a:buAutoNum type="arabicPeriod"/>
            </a:pPr>
            <a:r>
              <a:rPr lang="en-US" altLang="ko-KR" dirty="0" smtClean="0"/>
              <a:t>Osteichthyes (normal fish – perch, salmon, bass) – bony skeleton, ectothermic</a:t>
            </a:r>
          </a:p>
          <a:p>
            <a:pPr marL="1869948" lvl="5" indent="-342900">
              <a:buFont typeface="+mj-lt"/>
              <a:buAutoNum type="arabicPeriod"/>
            </a:pPr>
            <a:r>
              <a:rPr lang="en-US" altLang="ko-KR" dirty="0" smtClean="0"/>
              <a:t>Amphibia (frogs) – lay eggs in water, aquatic larval stage, ectothermic</a:t>
            </a:r>
          </a:p>
          <a:p>
            <a:pPr marL="1869948" lvl="5" indent="-342900">
              <a:buFont typeface="+mj-lt"/>
              <a:buAutoNum type="arabicPeriod"/>
            </a:pPr>
            <a:r>
              <a:rPr lang="en-US" altLang="ko-KR" dirty="0" smtClean="0"/>
              <a:t>Reptilia (snakes, turtles, alligators) – dry scaly skin, amniotic egg, internal fertilization, ectothermic</a:t>
            </a:r>
          </a:p>
          <a:p>
            <a:pPr marL="1869948" lvl="5" indent="-342900">
              <a:buFont typeface="+mj-lt"/>
              <a:buAutoNum type="arabicPeriod"/>
            </a:pPr>
            <a:r>
              <a:rPr lang="en-US" altLang="ko-KR" dirty="0" smtClean="0"/>
              <a:t>Aves (birds) – hollow bones, flying, feathers, endothermic</a:t>
            </a:r>
          </a:p>
          <a:p>
            <a:pPr marL="1869948" lvl="5" indent="-342900">
              <a:buFont typeface="+mj-lt"/>
              <a:buAutoNum type="arabicPeriod"/>
            </a:pPr>
            <a:r>
              <a:rPr lang="en-US" altLang="ko-KR" dirty="0" smtClean="0"/>
              <a:t>Mammalia (dogs, cats, horses, pigs –* humans also go here*) – have hair, nurse their young with milk, endothermic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Ectothermic Vertebrates</a:t>
            </a:r>
            <a:endParaRPr lang="en-US" dirty="0"/>
          </a:p>
        </p:txBody>
      </p:sp>
      <p:pic>
        <p:nvPicPr>
          <p:cNvPr id="4" name="Content Placeholder 3" descr="ectothermic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2492896"/>
            <a:ext cx="2562200" cy="1729485"/>
          </a:xfrm>
        </p:spPr>
      </p:pic>
      <p:pic>
        <p:nvPicPr>
          <p:cNvPr id="5" name="Picture 4" descr="ectothermic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1501" y="2708920"/>
            <a:ext cx="3758715" cy="3312368"/>
          </a:xfrm>
          <a:prstGeom prst="rect">
            <a:avLst/>
          </a:prstGeom>
        </p:spPr>
      </p:pic>
      <p:pic>
        <p:nvPicPr>
          <p:cNvPr id="6" name="Picture 5" descr="ectothermic 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4365104"/>
            <a:ext cx="2532112" cy="213647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ko-KR" dirty="0" smtClean="0"/>
              <a:t>Ectothermic Vertebrates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Vertebrates are put into 2 groups: Ectothermic and Endothermic</a:t>
            </a:r>
          </a:p>
          <a:p>
            <a:r>
              <a:rPr lang="en-US" altLang="ko-KR" dirty="0" smtClean="0"/>
              <a:t>Ectothermic</a:t>
            </a:r>
          </a:p>
          <a:p>
            <a:pPr lvl="1"/>
            <a:r>
              <a:rPr lang="en-US" altLang="ko-KR" dirty="0" smtClean="0"/>
              <a:t>Cold-blooded animals – their body temperature depends on their environment – they cannot control their own body temperature</a:t>
            </a:r>
          </a:p>
          <a:p>
            <a:pPr lvl="1"/>
            <a:r>
              <a:rPr lang="en-US" altLang="ko-KR" dirty="0" smtClean="0"/>
              <a:t>Five Classes are ectothermic</a:t>
            </a:r>
          </a:p>
          <a:p>
            <a:pPr marL="1869948" lvl="5" indent="-342900">
              <a:buFont typeface="+mj-lt"/>
              <a:buAutoNum type="arabicPeriod"/>
            </a:pPr>
            <a:r>
              <a:rPr lang="en-US" altLang="ko-KR" dirty="0" smtClean="0"/>
              <a:t>Agnatha (eels)</a:t>
            </a:r>
          </a:p>
          <a:p>
            <a:pPr marL="1869948" lvl="5" indent="-342900">
              <a:buFont typeface="+mj-lt"/>
              <a:buAutoNum type="arabicPeriod"/>
            </a:pPr>
            <a:r>
              <a:rPr lang="en-US" altLang="ko-KR" dirty="0" smtClean="0"/>
              <a:t>Chondrichthyes (sharks and rays)</a:t>
            </a:r>
          </a:p>
          <a:p>
            <a:pPr marL="1869948" lvl="5" indent="-342900">
              <a:buFont typeface="+mj-lt"/>
              <a:buAutoNum type="arabicPeriod"/>
            </a:pPr>
            <a:r>
              <a:rPr lang="en-US" altLang="ko-KR" dirty="0" smtClean="0"/>
              <a:t>Osteichthyes (normal fish – perch, salmon, bass)</a:t>
            </a:r>
          </a:p>
          <a:p>
            <a:pPr marL="1869948" lvl="5" indent="-342900">
              <a:buFont typeface="+mj-lt"/>
              <a:buAutoNum type="arabicPeriod"/>
            </a:pPr>
            <a:r>
              <a:rPr lang="en-US" altLang="ko-KR" dirty="0" smtClean="0"/>
              <a:t>Amphibia (frogs)</a:t>
            </a:r>
          </a:p>
          <a:p>
            <a:pPr marL="1869948" lvl="5" indent="-342900">
              <a:buFont typeface="+mj-lt"/>
              <a:buAutoNum type="arabicPeriod"/>
            </a:pPr>
            <a:r>
              <a:rPr lang="en-US" altLang="ko-KR" dirty="0" smtClean="0"/>
              <a:t>Reptilia (snakes, turtles, alligators)</a:t>
            </a:r>
          </a:p>
          <a:p>
            <a:r>
              <a:rPr lang="en-US" altLang="ko-KR" dirty="0" smtClean="0"/>
              <a:t>These animals are slow when cold and active when warm</a:t>
            </a:r>
          </a:p>
          <a:p>
            <a:r>
              <a:rPr lang="en-US" altLang="ko-KR" dirty="0" smtClean="0"/>
              <a:t>They have to go to warmer areas or sit in the sun when they get too cold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Endothermic Vertebrates</a:t>
            </a:r>
            <a:endParaRPr lang="en-US" dirty="0"/>
          </a:p>
        </p:txBody>
      </p:sp>
      <p:pic>
        <p:nvPicPr>
          <p:cNvPr id="4" name="Content Placeholder 3" descr="endothermic animal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1" y="2415608"/>
            <a:ext cx="2880320" cy="3872699"/>
          </a:xfrm>
        </p:spPr>
      </p:pic>
      <p:pic>
        <p:nvPicPr>
          <p:cNvPr id="5" name="Picture 4" descr="d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1844824"/>
            <a:ext cx="3714328" cy="3621470"/>
          </a:xfrm>
          <a:prstGeom prst="rect">
            <a:avLst/>
          </a:prstGeom>
        </p:spPr>
      </p:pic>
      <p:pic>
        <p:nvPicPr>
          <p:cNvPr id="6" name="Picture 5" descr="bir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47864" y="2924944"/>
            <a:ext cx="2526521" cy="268887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Endothermic Vertebrates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Endothermic animals are warm-blooded – they control their own body temperature</a:t>
            </a:r>
          </a:p>
          <a:p>
            <a:pPr lvl="1"/>
            <a:r>
              <a:rPr lang="en-US" altLang="ko-KR" dirty="0" smtClean="0"/>
              <a:t>Two classes are Endothermic</a:t>
            </a:r>
          </a:p>
          <a:p>
            <a:pPr marL="1869948" lvl="5" indent="-342900">
              <a:buFont typeface="+mj-lt"/>
              <a:buAutoNum type="arabicPeriod"/>
            </a:pPr>
            <a:r>
              <a:rPr lang="en-US" altLang="ko-KR" dirty="0" smtClean="0"/>
              <a:t>Aves (birds)</a:t>
            </a:r>
          </a:p>
          <a:p>
            <a:pPr marL="1869948" lvl="5" indent="-342900">
              <a:buFont typeface="+mj-lt"/>
              <a:buAutoNum type="arabicPeriod"/>
            </a:pPr>
            <a:r>
              <a:rPr lang="en-US" altLang="ko-KR" dirty="0" smtClean="0"/>
              <a:t>Mammalia (dogs, cats, horses, pigs –* humans also go here*)</a:t>
            </a:r>
          </a:p>
          <a:p>
            <a:r>
              <a:rPr lang="en-US" altLang="ko-KR" dirty="0" smtClean="0"/>
              <a:t>They do not need their environments to stay warm or cold</a:t>
            </a:r>
          </a:p>
          <a:p>
            <a:r>
              <a:rPr lang="en-US" altLang="ko-KR" dirty="0" smtClean="0"/>
              <a:t>They can be active in cold environments (places)</a:t>
            </a:r>
          </a:p>
          <a:p>
            <a:r>
              <a:rPr lang="en-US" altLang="ko-KR" dirty="0" smtClean="0"/>
              <a:t>Endothermic animals need more energy (and more food) than ectothermic animals, because they use their energy faster</a:t>
            </a:r>
            <a:endParaRPr lang="ko-K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Vertebrate Bones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Vertebrates have 2 kinds of skeletons (bones):</a:t>
            </a:r>
          </a:p>
          <a:p>
            <a:pPr lvl="1"/>
            <a:r>
              <a:rPr lang="en-US" altLang="ko-KR" dirty="0" smtClean="0"/>
              <a:t>Axial skeleton:</a:t>
            </a:r>
          </a:p>
          <a:p>
            <a:pPr lvl="2"/>
            <a:r>
              <a:rPr lang="en-US" altLang="ko-KR" dirty="0" smtClean="0"/>
              <a:t>Vertebral column</a:t>
            </a:r>
          </a:p>
          <a:p>
            <a:pPr lvl="2"/>
            <a:r>
              <a:rPr lang="en-US" altLang="ko-KR" dirty="0" smtClean="0"/>
              <a:t>Skull</a:t>
            </a:r>
          </a:p>
          <a:p>
            <a:pPr lvl="2"/>
            <a:r>
              <a:rPr lang="en-US" altLang="ko-KR" dirty="0" smtClean="0"/>
              <a:t>Ribs</a:t>
            </a:r>
          </a:p>
          <a:p>
            <a:pPr lvl="1"/>
            <a:r>
              <a:rPr lang="en-US" altLang="ko-KR" dirty="0" smtClean="0"/>
              <a:t>Appendicular skeleton:</a:t>
            </a:r>
          </a:p>
          <a:p>
            <a:pPr lvl="2"/>
            <a:r>
              <a:rPr lang="en-US" altLang="ko-KR" dirty="0" smtClean="0"/>
              <a:t>All the other bones</a:t>
            </a:r>
          </a:p>
        </p:txBody>
      </p:sp>
      <p:pic>
        <p:nvPicPr>
          <p:cNvPr id="4" name="Picture 3" descr="skeleto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4437112"/>
            <a:ext cx="2736304" cy="2257451"/>
          </a:xfrm>
          <a:prstGeom prst="rect">
            <a:avLst/>
          </a:prstGeom>
        </p:spPr>
      </p:pic>
      <p:pic>
        <p:nvPicPr>
          <p:cNvPr id="5" name="Picture 4" descr="skeleton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5110" y="2708920"/>
            <a:ext cx="1890210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ko-KR" dirty="0" smtClean="0"/>
              <a:t>Vertebrate circulation and excretion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Closed circulatory system – they have veins and arteries</a:t>
            </a:r>
          </a:p>
          <a:p>
            <a:r>
              <a:rPr lang="en-US" altLang="ko-KR" dirty="0" smtClean="0"/>
              <a:t>All vertebrates have </a:t>
            </a:r>
            <a:r>
              <a:rPr lang="en-US" altLang="ko-KR" dirty="0" smtClean="0">
                <a:solidFill>
                  <a:srgbClr val="FF0000"/>
                </a:solidFill>
              </a:rPr>
              <a:t>red blood</a:t>
            </a:r>
            <a:r>
              <a:rPr lang="en-US" altLang="ko-KR" dirty="0" smtClean="0"/>
              <a:t> because of hemoglobin (part that carries oxygen in the blood)</a:t>
            </a:r>
          </a:p>
          <a:p>
            <a:r>
              <a:rPr lang="en-US" altLang="ko-KR" dirty="0" smtClean="0"/>
              <a:t>All vertebrates do excretion – they poop and pee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Phylum Chordata</a:t>
            </a:r>
            <a:endParaRPr lang="en-US" dirty="0"/>
          </a:p>
        </p:txBody>
      </p:sp>
      <p:pic>
        <p:nvPicPr>
          <p:cNvPr id="4" name="Content Placeholder 3" descr="vertebrat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2204864"/>
            <a:ext cx="5112568" cy="4016101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ko-KR" dirty="0" smtClean="0"/>
              <a:t>Vertebrate Nutrition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Vertebrates are Kingdom Animalia – heterotrophs – they have to eat</a:t>
            </a:r>
          </a:p>
          <a:p>
            <a:r>
              <a:rPr lang="en-US" altLang="ko-KR" dirty="0" smtClean="0"/>
              <a:t>There are three kinds of heterotrophs:</a:t>
            </a:r>
          </a:p>
          <a:p>
            <a:pPr marL="850392" lvl="1" indent="-45720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altLang="ko-KR" dirty="0" smtClean="0"/>
              <a:t>Carnivorous – eat other animals – “meat eaters” – sharks, lions, cats, eagles, frogs, dogs</a:t>
            </a:r>
          </a:p>
          <a:p>
            <a:pPr marL="850392" lvl="1" indent="-45720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altLang="ko-KR" dirty="0" smtClean="0"/>
              <a:t>Herbivorous – eat only plants – cows, horses, some turtles, some fish, some birds</a:t>
            </a:r>
          </a:p>
          <a:p>
            <a:pPr marL="850392" lvl="1" indent="-45720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altLang="ko-KR" dirty="0" smtClean="0"/>
              <a:t>Omnivorous – eat plants and animals – pigs, bears, rats, people</a:t>
            </a:r>
            <a:endParaRPr lang="ko-KR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Vertebrate Reproduction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All vertebrates do sexual reproduction</a:t>
            </a:r>
          </a:p>
          <a:p>
            <a:r>
              <a:rPr lang="en-US" altLang="ko-KR" dirty="0" smtClean="0"/>
              <a:t>There are 2 kinds of sexual reproduction:</a:t>
            </a:r>
          </a:p>
          <a:p>
            <a:pPr lvl="1"/>
            <a:r>
              <a:rPr lang="en-US" altLang="ko-KR" dirty="0" smtClean="0"/>
              <a:t>External fertilization – the egg and the sperm meet OUTSIDE the body</a:t>
            </a:r>
          </a:p>
          <a:p>
            <a:pPr lvl="2"/>
            <a:r>
              <a:rPr lang="en-US" altLang="ko-KR" dirty="0" smtClean="0"/>
              <a:t>Happens in the water</a:t>
            </a:r>
          </a:p>
          <a:p>
            <a:pPr lvl="2"/>
            <a:r>
              <a:rPr lang="en-US" altLang="ko-KR" dirty="0" smtClean="0"/>
              <a:t>No shells on the eggs</a:t>
            </a:r>
          </a:p>
          <a:p>
            <a:pPr lvl="1"/>
            <a:r>
              <a:rPr lang="en-US" altLang="ko-KR" dirty="0" smtClean="0"/>
              <a:t>Internal fertilization – the sperm goes into the female’s body to meet the egg</a:t>
            </a:r>
          </a:p>
          <a:p>
            <a:pPr lvl="2"/>
            <a:r>
              <a:rPr lang="en-US" altLang="ko-KR" dirty="0" smtClean="0"/>
              <a:t>Happens in the water or on the land</a:t>
            </a:r>
          </a:p>
          <a:p>
            <a:pPr lvl="2"/>
            <a:r>
              <a:rPr lang="en-US" altLang="ko-KR" dirty="0" smtClean="0"/>
              <a:t>Shell around the egg or live birth</a:t>
            </a:r>
          </a:p>
          <a:p>
            <a:pPr lvl="2"/>
            <a:r>
              <a:rPr lang="en-US" altLang="ko-KR" dirty="0" smtClean="0"/>
              <a:t>3 kinds of development of babies (offspring)</a:t>
            </a:r>
            <a:endParaRPr lang="ko-KR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3 kinds of development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Oviparous – eggs are laid which hatch outside the body</a:t>
            </a:r>
          </a:p>
          <a:p>
            <a:pPr lvl="1"/>
            <a:r>
              <a:rPr lang="en-US" altLang="ko-KR" dirty="0" smtClean="0"/>
              <a:t>Birds and many reptiles (snakes, crocodiles)</a:t>
            </a:r>
          </a:p>
          <a:p>
            <a:r>
              <a:rPr lang="en-US" altLang="ko-KR" dirty="0" smtClean="0"/>
              <a:t>Viviparous – live offspring (babies) are made in the female’s uterus and are connected to the mother</a:t>
            </a:r>
          </a:p>
          <a:p>
            <a:pPr lvl="1"/>
            <a:r>
              <a:rPr lang="en-US" altLang="ko-KR" dirty="0" smtClean="0"/>
              <a:t>Mammals – cats, dogs, pigs, horses, people</a:t>
            </a:r>
          </a:p>
          <a:p>
            <a:r>
              <a:rPr lang="en-US" altLang="ko-KR" dirty="0" smtClean="0"/>
              <a:t>Ovoviviparous – eggs with a shell stay inside the mother but are not connected to her</a:t>
            </a:r>
          </a:p>
          <a:p>
            <a:pPr lvl="1"/>
            <a:r>
              <a:rPr lang="en-US" altLang="ko-KR" dirty="0" smtClean="0"/>
              <a:t>Garter snakes, some sharks, other reptiles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Vertebrate Behavior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The way that vertebrate animals act is called behavior</a:t>
            </a:r>
          </a:p>
          <a:p>
            <a:r>
              <a:rPr lang="en-US" altLang="ko-KR" dirty="0" smtClean="0"/>
              <a:t>There are 3 kinds of behavior</a:t>
            </a:r>
          </a:p>
          <a:p>
            <a:pPr lvl="1"/>
            <a:r>
              <a:rPr lang="en-US" altLang="ko-KR" dirty="0" smtClean="0"/>
              <a:t>Inborn behavior – the animal is born doing these things</a:t>
            </a:r>
          </a:p>
          <a:p>
            <a:pPr lvl="2"/>
            <a:r>
              <a:rPr lang="en-US" altLang="ko-KR" dirty="0" smtClean="0"/>
              <a:t>Reflex behavior – automatic and involuntary (can’t control it); also called reflexes; pulling away from pain, closing eyes</a:t>
            </a:r>
          </a:p>
          <a:p>
            <a:pPr lvl="2"/>
            <a:r>
              <a:rPr lang="en-US" altLang="ko-KR" dirty="0" smtClean="0"/>
              <a:t>Instinct behavior – also called instincts; the animal knows how to do certain things to help it survive (live); eating, drinking, sexual reproduction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Vertebrate Behavior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Conditioned behavior – the animal learns these behaviors through its life experiences</a:t>
            </a:r>
          </a:p>
          <a:p>
            <a:pPr lvl="1"/>
            <a:r>
              <a:rPr lang="en-US" altLang="ko-KR" dirty="0" smtClean="0"/>
              <a:t>Intelligent behavior </a:t>
            </a:r>
          </a:p>
          <a:p>
            <a:pPr lvl="2"/>
            <a:r>
              <a:rPr lang="en-US" altLang="ko-KR" dirty="0" smtClean="0"/>
              <a:t>some vertebrates are able to think well </a:t>
            </a:r>
          </a:p>
          <a:p>
            <a:pPr lvl="2"/>
            <a:r>
              <a:rPr lang="en-US" altLang="ko-KR" dirty="0" smtClean="0"/>
              <a:t>they are smart, can communicate, and can change their environment based on what they want </a:t>
            </a:r>
          </a:p>
          <a:p>
            <a:pPr lvl="2"/>
            <a:r>
              <a:rPr lang="en-US" altLang="ko-KR" dirty="0" smtClean="0"/>
              <a:t>birds, mammals (cats, dogs, chimpanzees, monkeys), people</a:t>
            </a:r>
            <a:endParaRPr lang="ko-KR" alt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Class Osteichthyes</a:t>
            </a:r>
            <a:endParaRPr lang="en-US" dirty="0"/>
          </a:p>
        </p:txBody>
      </p:sp>
      <p:pic>
        <p:nvPicPr>
          <p:cNvPr id="4" name="Content Placeholder 3" descr="fish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07904" y="4316182"/>
            <a:ext cx="3600400" cy="1957718"/>
          </a:xfrm>
        </p:spPr>
      </p:pic>
      <p:pic>
        <p:nvPicPr>
          <p:cNvPr id="5" name="Picture 4" descr="fish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060847"/>
            <a:ext cx="2376264" cy="1999339"/>
          </a:xfrm>
          <a:prstGeom prst="rect">
            <a:avLst/>
          </a:prstGeom>
        </p:spPr>
      </p:pic>
      <p:pic>
        <p:nvPicPr>
          <p:cNvPr id="6" name="Picture 5" descr="fish 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07901" y="2204864"/>
            <a:ext cx="2688299" cy="2016224"/>
          </a:xfrm>
          <a:prstGeom prst="rect">
            <a:avLst/>
          </a:prstGeom>
        </p:spPr>
      </p:pic>
      <p:pic>
        <p:nvPicPr>
          <p:cNvPr id="7" name="Picture 6" descr="fish 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43607" y="4221088"/>
            <a:ext cx="2438387" cy="192023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Class Osteichthyes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Class Osteichthyes are normal fish – salmon,  tuna, etc</a:t>
            </a:r>
          </a:p>
          <a:p>
            <a:r>
              <a:rPr lang="en-US" altLang="ko-KR" dirty="0" smtClean="0"/>
              <a:t>They are the most common type of fish</a:t>
            </a:r>
          </a:p>
          <a:p>
            <a:r>
              <a:rPr lang="en-US" altLang="ko-KR" dirty="0" smtClean="0"/>
              <a:t>They have bones in their skeletons</a:t>
            </a:r>
          </a:p>
          <a:p>
            <a:r>
              <a:rPr lang="en-US" altLang="ko-KR" dirty="0" smtClean="0"/>
              <a:t>Most have paired fins (bilateral symmetry)</a:t>
            </a:r>
          </a:p>
          <a:p>
            <a:r>
              <a:rPr lang="en-US" altLang="ko-KR" dirty="0" smtClean="0"/>
              <a:t>They have gills</a:t>
            </a:r>
          </a:p>
          <a:p>
            <a:r>
              <a:rPr lang="en-US" altLang="ko-KR" dirty="0" smtClean="0"/>
              <a:t>They use an air bladder (balloon that fills with air) to control how deep in the water they swim</a:t>
            </a:r>
          </a:p>
          <a:p>
            <a:r>
              <a:rPr lang="en-US" altLang="ko-KR" dirty="0" smtClean="0"/>
              <a:t>The females lay eggs, which are later fertilized (sperm put on them) by the males (Oviparous )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Class Agnatha</a:t>
            </a:r>
            <a:endParaRPr lang="en-US" dirty="0"/>
          </a:p>
        </p:txBody>
      </p:sp>
      <p:pic>
        <p:nvPicPr>
          <p:cNvPr id="4" name="Content Placeholder 3" descr="eel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2564904"/>
            <a:ext cx="2823392" cy="2346945"/>
          </a:xfrm>
        </p:spPr>
      </p:pic>
      <p:pic>
        <p:nvPicPr>
          <p:cNvPr id="5" name="Picture 4" descr="hagfis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3068960"/>
            <a:ext cx="3049751" cy="2592288"/>
          </a:xfrm>
          <a:prstGeom prst="rect">
            <a:avLst/>
          </a:prstGeom>
        </p:spPr>
      </p:pic>
      <p:pic>
        <p:nvPicPr>
          <p:cNvPr id="6" name="Picture 5" descr="sea lamprey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896" y="2564904"/>
            <a:ext cx="1991535" cy="3426296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Class Agnatha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Class Agnatha are the jawless fish  - they have no mouth bones</a:t>
            </a:r>
          </a:p>
          <a:p>
            <a:r>
              <a:rPr lang="en-US" altLang="ko-KR" dirty="0" smtClean="0"/>
              <a:t>Eels, sea  lampreys, and hagfish</a:t>
            </a:r>
          </a:p>
          <a:p>
            <a:r>
              <a:rPr lang="en-US" altLang="ko-KR" dirty="0" smtClean="0"/>
              <a:t>They do not have paired fins (one on each side)</a:t>
            </a:r>
          </a:p>
          <a:p>
            <a:r>
              <a:rPr lang="en-US" altLang="ko-KR" dirty="0" smtClean="0"/>
              <a:t>They have seven gill slits on each side of their heads</a:t>
            </a:r>
          </a:p>
          <a:p>
            <a:r>
              <a:rPr lang="en-US" altLang="ko-KR" dirty="0" smtClean="0"/>
              <a:t>They reproduce the same way as Class Osteichthyes - The females lay eggs, which are later fertilized (sperm put on them) by the males (Oviparous )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Class Chondrichthyes</a:t>
            </a:r>
            <a:endParaRPr lang="en-US" dirty="0"/>
          </a:p>
        </p:txBody>
      </p:sp>
      <p:pic>
        <p:nvPicPr>
          <p:cNvPr id="4" name="Content Placeholder 3" descr="shar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75856" y="2924944"/>
            <a:ext cx="2850232" cy="2066418"/>
          </a:xfrm>
        </p:spPr>
      </p:pic>
      <p:pic>
        <p:nvPicPr>
          <p:cNvPr id="5" name="Picture 4" descr="sea ray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2420888"/>
            <a:ext cx="2244080" cy="1697086"/>
          </a:xfrm>
          <a:prstGeom prst="rect">
            <a:avLst/>
          </a:prstGeom>
        </p:spPr>
      </p:pic>
      <p:pic>
        <p:nvPicPr>
          <p:cNvPr id="6" name="Picture 5" descr="sea ray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4653136"/>
            <a:ext cx="2592288" cy="1765996"/>
          </a:xfrm>
          <a:prstGeom prst="rect">
            <a:avLst/>
          </a:prstGeom>
        </p:spPr>
      </p:pic>
      <p:pic>
        <p:nvPicPr>
          <p:cNvPr id="7" name="Picture 6" descr="sea skat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00192" y="2996952"/>
            <a:ext cx="2376264" cy="178219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Classification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Kingdom: Animalia</a:t>
            </a:r>
          </a:p>
          <a:p>
            <a:r>
              <a:rPr lang="en-US" altLang="ko-KR" dirty="0" smtClean="0"/>
              <a:t>Subkingdom: Vertebrates (has a backbone)</a:t>
            </a:r>
          </a:p>
          <a:p>
            <a:r>
              <a:rPr lang="en-US" altLang="ko-KR" dirty="0" smtClean="0"/>
              <a:t>Phylum: Chordata (has a spinal cord)</a:t>
            </a:r>
          </a:p>
          <a:p>
            <a:r>
              <a:rPr lang="en-US" altLang="ko-KR" dirty="0" smtClean="0"/>
              <a:t>Three subphylums are under Phylum Chordata:</a:t>
            </a:r>
          </a:p>
          <a:p>
            <a:pPr lvl="1"/>
            <a:r>
              <a:rPr lang="en-US" altLang="ko-KR" dirty="0" smtClean="0"/>
              <a:t>Subphylum Cephalochordata</a:t>
            </a:r>
          </a:p>
          <a:p>
            <a:pPr lvl="1"/>
            <a:r>
              <a:rPr lang="en-US" altLang="ko-KR" dirty="0" smtClean="0"/>
              <a:t>Subphylum Urochordata</a:t>
            </a:r>
          </a:p>
          <a:p>
            <a:pPr lvl="1"/>
            <a:r>
              <a:rPr lang="en-US" altLang="ko-KR" dirty="0" smtClean="0"/>
              <a:t>Subphylum Vertebra</a:t>
            </a:r>
          </a:p>
          <a:p>
            <a:endParaRPr lang="en-US" altLang="ko-KR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Class Chondrichthyes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These fish have strong, flexible cartilage instead of bones</a:t>
            </a:r>
          </a:p>
          <a:p>
            <a:r>
              <a:rPr lang="en-US" altLang="ko-KR" dirty="0" smtClean="0"/>
              <a:t>These are sharks, rays, and skates</a:t>
            </a:r>
          </a:p>
          <a:p>
            <a:r>
              <a:rPr lang="en-US" altLang="ko-KR" dirty="0" smtClean="0"/>
              <a:t>They usually have paired fins and bilateral symmetry</a:t>
            </a:r>
          </a:p>
          <a:p>
            <a:r>
              <a:rPr lang="en-US" altLang="ko-KR" dirty="0" smtClean="0"/>
              <a:t>Male sharks put their sperm inside the female sharks using their fins.  Some sharks will lay their eggs (ovoviviparous), others will give birth to their baby sharks (viviparous) – this is not normal outside of Class Mammalia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Phylum Chordata</a:t>
            </a:r>
            <a:endParaRPr lang="en-US" dirty="0"/>
          </a:p>
        </p:txBody>
      </p:sp>
      <p:pic>
        <p:nvPicPr>
          <p:cNvPr id="4" name="Content Placeholder 3" descr="vertebrat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276872"/>
            <a:ext cx="4491706" cy="3024336"/>
          </a:xfrm>
        </p:spPr>
      </p:pic>
      <p:pic>
        <p:nvPicPr>
          <p:cNvPr id="5" name="Picture 4" descr="vertebral colum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2276872"/>
            <a:ext cx="3384376" cy="392391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ko-KR" dirty="0" smtClean="0"/>
              <a:t>Characteristics of Phylum Chordata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Includes fish, land animals, birds, turtles, snakes, cats, dogs, and even humans</a:t>
            </a:r>
          </a:p>
          <a:p>
            <a:r>
              <a:rPr lang="en-US" altLang="ko-KR" dirty="0" smtClean="0"/>
              <a:t>All Chordata have a </a:t>
            </a:r>
            <a:r>
              <a:rPr lang="en-US" altLang="ko-KR" i="1" u="sng" smtClean="0"/>
              <a:t>Dorsal </a:t>
            </a:r>
            <a:r>
              <a:rPr lang="en-US" altLang="ko-KR" i="1" u="sng" smtClean="0"/>
              <a:t>Notochord </a:t>
            </a:r>
            <a:r>
              <a:rPr lang="en-US" altLang="ko-KR" dirty="0" smtClean="0"/>
              <a:t>– this is also known as a backbone</a:t>
            </a:r>
          </a:p>
          <a:p>
            <a:pPr lvl="1"/>
            <a:r>
              <a:rPr lang="en-US" altLang="ko-KR" dirty="0" smtClean="0"/>
              <a:t>All chordata start with a notochord – a soft, flexible backbone</a:t>
            </a:r>
          </a:p>
          <a:p>
            <a:pPr lvl="1"/>
            <a:r>
              <a:rPr lang="en-US" altLang="ko-KR" dirty="0" smtClean="0"/>
              <a:t>In many chordata, this notochord is replaced with hard bones called vertebrae</a:t>
            </a:r>
          </a:p>
          <a:p>
            <a:pPr lvl="1"/>
            <a:r>
              <a:rPr lang="en-US" altLang="ko-KR" dirty="0" smtClean="0"/>
              <a:t>All the vertebrae together are called the vertebral column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Phylum Chordata</a:t>
            </a:r>
            <a:endParaRPr lang="en-US" dirty="0"/>
          </a:p>
        </p:txBody>
      </p:sp>
      <p:pic>
        <p:nvPicPr>
          <p:cNvPr id="4" name="Content Placeholder 3" descr="vertebrat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2060848"/>
            <a:ext cx="4583373" cy="3600400"/>
          </a:xfrm>
        </p:spPr>
      </p:pic>
      <p:pic>
        <p:nvPicPr>
          <p:cNvPr id="5" name="Picture 4" descr="spinal cor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2132856"/>
            <a:ext cx="3378075" cy="388843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ko-KR" dirty="0" smtClean="0"/>
              <a:t>Characteristics of Phylum Chordata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Dorsal tubular nerve cord</a:t>
            </a:r>
          </a:p>
          <a:p>
            <a:pPr lvl="1"/>
            <a:r>
              <a:rPr lang="en-US" altLang="ko-KR" dirty="0" smtClean="0"/>
              <a:t>Also called the spinal cord</a:t>
            </a:r>
          </a:p>
          <a:p>
            <a:pPr lvl="1"/>
            <a:r>
              <a:rPr lang="en-US" altLang="ko-KR" dirty="0" smtClean="0"/>
              <a:t>Large nerve that runs down the back and helps the brain communicate (talk to) the smaller nerves</a:t>
            </a:r>
          </a:p>
          <a:p>
            <a:pPr lvl="1"/>
            <a:r>
              <a:rPr lang="en-US" altLang="ko-KR" dirty="0" smtClean="0"/>
              <a:t>Dorsal tubular nerve cord is often protected by the vertebral column or notochord.</a:t>
            </a:r>
          </a:p>
          <a:p>
            <a:pPr lvl="1"/>
            <a:r>
              <a:rPr lang="en-US" altLang="ko-KR" dirty="0" smtClean="0"/>
              <a:t>If you cut this nerve, the animal or person will be paralyzed</a:t>
            </a:r>
            <a:endParaRPr lang="ko-KR" altLang="en-US" dirty="0"/>
          </a:p>
        </p:txBody>
      </p:sp>
      <p:pic>
        <p:nvPicPr>
          <p:cNvPr id="4" name="Picture 3" descr="spinal co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4941168"/>
            <a:ext cx="1323975" cy="1524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Phylum Chordata</a:t>
            </a:r>
            <a:endParaRPr lang="en-US" dirty="0"/>
          </a:p>
        </p:txBody>
      </p:sp>
      <p:pic>
        <p:nvPicPr>
          <p:cNvPr id="4" name="Content Placeholder 3" descr="vertebrat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2204864"/>
            <a:ext cx="5112568" cy="4016101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ko-KR" dirty="0" smtClean="0"/>
              <a:t>Characteristics of Phylum Chordata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Pharyngeal pouches</a:t>
            </a:r>
          </a:p>
          <a:p>
            <a:pPr lvl="1"/>
            <a:r>
              <a:rPr lang="en-US" altLang="ko-KR" dirty="0" smtClean="0"/>
              <a:t>All chordata start out with these as babies</a:t>
            </a:r>
          </a:p>
          <a:p>
            <a:pPr lvl="1"/>
            <a:r>
              <a:rPr lang="en-US" altLang="ko-KR" dirty="0" smtClean="0"/>
              <a:t>Only fish and other underwater animals will keep these as adults</a:t>
            </a:r>
          </a:p>
          <a:p>
            <a:pPr lvl="1"/>
            <a:r>
              <a:rPr lang="en-US" altLang="ko-KR" dirty="0" smtClean="0"/>
              <a:t>They become gills for fish and other underwater animals</a:t>
            </a:r>
            <a:endParaRPr lang="ko-KR" altLang="en-US" dirty="0"/>
          </a:p>
        </p:txBody>
      </p:sp>
      <p:pic>
        <p:nvPicPr>
          <p:cNvPr id="4" name="Picture 3" descr="pharangeal pouch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3" y="4252166"/>
            <a:ext cx="1525854" cy="2417194"/>
          </a:xfrm>
          <a:prstGeom prst="rect">
            <a:avLst/>
          </a:prstGeom>
        </p:spPr>
      </p:pic>
      <p:pic>
        <p:nvPicPr>
          <p:cNvPr id="5" name="Picture 4" descr="gill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4653135"/>
            <a:ext cx="2232248" cy="1534671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134</TotalTime>
  <Words>1272</Words>
  <Application>Microsoft Office PowerPoint</Application>
  <PresentationFormat>On-screen Show (4:3)</PresentationFormat>
  <Paragraphs>139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Flow</vt:lpstr>
      <vt:lpstr>The Ectothermic Vertebrates: Chapter 17A and B</vt:lpstr>
      <vt:lpstr>Phylum Chordata</vt:lpstr>
      <vt:lpstr>Classification</vt:lpstr>
      <vt:lpstr>Phylum Chordata</vt:lpstr>
      <vt:lpstr>Characteristics of Phylum Chordata</vt:lpstr>
      <vt:lpstr>Phylum Chordata</vt:lpstr>
      <vt:lpstr>Characteristics of Phylum Chordata</vt:lpstr>
      <vt:lpstr>Phylum Chordata</vt:lpstr>
      <vt:lpstr>Characteristics of Phylum Chordata</vt:lpstr>
      <vt:lpstr>Subphylums Under Chordata</vt:lpstr>
      <vt:lpstr>Subphylums Under Chordata</vt:lpstr>
      <vt:lpstr>Classification</vt:lpstr>
      <vt:lpstr>Classification</vt:lpstr>
      <vt:lpstr>Ectothermic Vertebrates</vt:lpstr>
      <vt:lpstr>Ectothermic Vertebrates</vt:lpstr>
      <vt:lpstr>Endothermic Vertebrates</vt:lpstr>
      <vt:lpstr>Endothermic Vertebrates</vt:lpstr>
      <vt:lpstr>Vertebrate Bones</vt:lpstr>
      <vt:lpstr>Vertebrate circulation and excretion</vt:lpstr>
      <vt:lpstr>Vertebrate Nutrition</vt:lpstr>
      <vt:lpstr>Vertebrate Reproduction</vt:lpstr>
      <vt:lpstr>3 kinds of development</vt:lpstr>
      <vt:lpstr>Vertebrate Behavior</vt:lpstr>
      <vt:lpstr>Vertebrate Behavior</vt:lpstr>
      <vt:lpstr>Class Osteichthyes</vt:lpstr>
      <vt:lpstr>Class Osteichthyes</vt:lpstr>
      <vt:lpstr>Class Agnatha</vt:lpstr>
      <vt:lpstr>Class Agnatha</vt:lpstr>
      <vt:lpstr>Class Chondrichthyes</vt:lpstr>
      <vt:lpstr>Class Chondrichthyes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Ectothermic Vertebrates: Chapter 17A and B</dc:title>
  <dc:creator>USER</dc:creator>
  <cp:lastModifiedBy>USER</cp:lastModifiedBy>
  <cp:revision>18</cp:revision>
  <dcterms:created xsi:type="dcterms:W3CDTF">2011-03-17T07:13:54Z</dcterms:created>
  <dcterms:modified xsi:type="dcterms:W3CDTF">2013-03-18T23:24:23Z</dcterms:modified>
</cp:coreProperties>
</file>